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
      <p:font typeface="Lato" charset="1" panose="020F0502020204030203"/>
      <p:regular r:id="rId36"/>
    </p:embeddedFont>
    <p:embeddedFont>
      <p:font typeface="Lato Bold" charset="1" panose="020F0502020204030203"/>
      <p:regular r:id="rId37"/>
    </p:embeddedFont>
    <p:embeddedFont>
      <p:font typeface="Lato Italics" charset="1" panose="020F0502020204030203"/>
      <p:regular r:id="rId38"/>
    </p:embeddedFont>
    <p:embeddedFont>
      <p:font typeface="Lato Bold Italics" charset="1" panose="020F0502020204030203"/>
      <p:regular r:id="rId39"/>
    </p:embeddedFont>
    <p:embeddedFont>
      <p:font typeface="Lato Thin" charset="1" panose="020F0502020204030203"/>
      <p:regular r:id="rId40"/>
    </p:embeddedFont>
    <p:embeddedFont>
      <p:font typeface="Lato Thin Italics" charset="1" panose="020F0502020204030203"/>
      <p:regular r:id="rId41"/>
    </p:embeddedFont>
    <p:embeddedFont>
      <p:font typeface="Lato Light" charset="1" panose="020F0502020204030203"/>
      <p:regular r:id="rId42"/>
    </p:embeddedFont>
    <p:embeddedFont>
      <p:font typeface="Lato Light Italics" charset="1" panose="020F0502020204030203"/>
      <p:regular r:id="rId43"/>
    </p:embeddedFont>
    <p:embeddedFont>
      <p:font typeface="Lato Heavy" charset="1" panose="020F0502020204030203"/>
      <p:regular r:id="rId44"/>
    </p:embeddedFont>
    <p:embeddedFont>
      <p:font typeface="Lato Heavy Italics" charset="1" panose="020F0502020204030203"/>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2911769"/>
            <a:ext cx="8463557" cy="1375921"/>
          </a:xfrm>
          <a:prstGeom prst="rect">
            <a:avLst/>
          </a:prstGeom>
        </p:spPr>
        <p:txBody>
          <a:bodyPr anchor="t" rtlCol="false" tIns="0" lIns="0" bIns="0" rIns="0">
            <a:spAutoFit/>
          </a:bodyPr>
          <a:lstStyle/>
          <a:p>
            <a:pPr>
              <a:lnSpc>
                <a:spcPts val="11265"/>
              </a:lnSpc>
              <a:spcBef>
                <a:spcPct val="0"/>
              </a:spcBef>
            </a:pPr>
            <a:r>
              <a:rPr lang="en-US" sz="8046">
                <a:solidFill>
                  <a:srgbClr val="000000"/>
                </a:solidFill>
                <a:latin typeface="Lato Bold"/>
              </a:rPr>
              <a:t>THREAT MATRIX</a:t>
            </a:r>
          </a:p>
        </p:txBody>
      </p:sp>
      <p:sp>
        <p:nvSpPr>
          <p:cNvPr name="TextBox 7" id="7"/>
          <p:cNvSpPr txBox="true"/>
          <p:nvPr/>
        </p:nvSpPr>
        <p:spPr>
          <a:xfrm rot="0">
            <a:off x="3648322" y="4106715"/>
            <a:ext cx="10991397" cy="1627688"/>
          </a:xfrm>
          <a:prstGeom prst="rect">
            <a:avLst/>
          </a:prstGeom>
        </p:spPr>
        <p:txBody>
          <a:bodyPr anchor="t" rtlCol="false" tIns="0" lIns="0" bIns="0" rIns="0">
            <a:spAutoFit/>
          </a:bodyPr>
          <a:lstStyle/>
          <a:p>
            <a:pPr>
              <a:lnSpc>
                <a:spcPts val="13343"/>
              </a:lnSpc>
              <a:spcBef>
                <a:spcPct val="0"/>
              </a:spcBef>
            </a:pPr>
            <a:r>
              <a:rPr lang="en-US" sz="9530">
                <a:solidFill>
                  <a:srgbClr val="593C8F"/>
                </a:solidFill>
                <a:latin typeface="League Spartan"/>
              </a:rPr>
              <a:t>PRESENTATION</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5962793"/>
            <a:ext cx="10747419" cy="2096490"/>
          </a:xfrm>
          <a:prstGeom prst="rect">
            <a:avLst/>
          </a:prstGeom>
        </p:spPr>
        <p:txBody>
          <a:bodyPr anchor="t" rtlCol="false" tIns="0" lIns="0" bIns="0" rIns="0">
            <a:spAutoFit/>
          </a:bodyPr>
          <a:lstStyle/>
          <a:p>
            <a:pPr>
              <a:lnSpc>
                <a:spcPts val="3379"/>
              </a:lnSpc>
              <a:spcBef>
                <a:spcPct val="0"/>
              </a:spcBef>
            </a:pPr>
            <a:r>
              <a:rPr lang="en-US" sz="2413">
                <a:solidFill>
                  <a:srgbClr val="000000"/>
                </a:solidFill>
                <a:latin typeface="Poppins"/>
              </a:rPr>
              <a:t>Introducing ThreatMatrix, your advanced cybersecurity companion designed to forecast and mitigate potential threats in real-time. With its cutting-edge technology and user-centric design, ThreatMatrix empowers businesses to stay ahead of cyber attacks and ensure better control over their security posture.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4186537" y="704548"/>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INTRODUCTION</a:t>
            </a:r>
          </a:p>
        </p:txBody>
      </p:sp>
      <p:sp>
        <p:nvSpPr>
          <p:cNvPr name="AutoShape 4" id="4"/>
          <p:cNvSpPr/>
          <p:nvPr/>
        </p:nvSpPr>
        <p:spPr>
          <a:xfrm flipV="true">
            <a:off x="4189304" y="1442786"/>
            <a:ext cx="2872372"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1037253" y="1116529"/>
            <a:ext cx="5993196" cy="8053941"/>
            <a:chOff x="0" y="0"/>
            <a:chExt cx="3663950" cy="4923790"/>
          </a:xfrm>
        </p:grpSpPr>
        <p:sp>
          <p:nvSpPr>
            <p:cNvPr name="Freeform 9" id="9"/>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216" t="0" r="-51216" b="0"/>
              </a:stretch>
            </a:blipFill>
          </p:spPr>
        </p:sp>
        <p:sp>
          <p:nvSpPr>
            <p:cNvPr name="Freeform 10" id="10"/>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name="TextBox 11" id="11"/>
          <p:cNvSpPr txBox="true"/>
          <p:nvPr/>
        </p:nvSpPr>
        <p:spPr>
          <a:xfrm rot="0">
            <a:off x="4189304" y="1891373"/>
            <a:ext cx="5744744" cy="7666830"/>
          </a:xfrm>
          <a:prstGeom prst="rect">
            <a:avLst/>
          </a:prstGeom>
        </p:spPr>
        <p:txBody>
          <a:bodyPr anchor="t" rtlCol="false" tIns="0" lIns="0" bIns="0" rIns="0">
            <a:spAutoFit/>
          </a:bodyPr>
          <a:lstStyle/>
          <a:p>
            <a:pPr>
              <a:lnSpc>
                <a:spcPts val="2668"/>
              </a:lnSpc>
              <a:spcBef>
                <a:spcPct val="0"/>
              </a:spcBef>
            </a:pPr>
            <a:r>
              <a:rPr lang="en-US" sz="1906">
                <a:solidFill>
                  <a:srgbClr val="000000"/>
                </a:solidFill>
                <a:latin typeface="Poppins"/>
              </a:rPr>
              <a:t>In today's digital landscape, the threat of cyber attacks looms large over businesses, organizations, and individuals alike. With the increasing complexity and frequency of cyber threats, it has become imperative to develop proactive measures to anticipate, mitigate, and respond to potential attacks. To address this pressing need, our project aims to leverage advanced data analysis techniques, including clustering, Tableau visualization, and heat maps, to predict future cyber threats and their potential impact on firms.The heart of our project lies in the development of a dynamic and scalable system that can efficiently process, analyze, and visualize disparate data sets. Through the integration of clustering algorithms, we aim to identify common factors and characteristics among past cyber attacks, allowing us to group similar incidents and extrapolate potential future threats. Additionally, the use of Tableau visualization tools will enable us to create interactive dashboards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28700" y="650659"/>
            <a:ext cx="11096092"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PROBLEM STATEMENT AND FEATURES</a:t>
            </a:r>
          </a:p>
        </p:txBody>
      </p:sp>
      <p:sp>
        <p:nvSpPr>
          <p:cNvPr name="AutoShape 4" id="4"/>
          <p:cNvSpPr/>
          <p:nvPr/>
        </p:nvSpPr>
        <p:spPr>
          <a:xfrm flipV="true">
            <a:off x="1028811" y="1388897"/>
            <a:ext cx="9909606" cy="3810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520190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28700" y="1854691"/>
            <a:ext cx="13661627" cy="8176100"/>
          </a:xfrm>
          <a:prstGeom prst="rect">
            <a:avLst/>
          </a:prstGeom>
        </p:spPr>
        <p:txBody>
          <a:bodyPr anchor="t" rtlCol="false" tIns="0" lIns="0" bIns="0" rIns="0">
            <a:spAutoFit/>
          </a:bodyPr>
          <a:lstStyle/>
          <a:p>
            <a:pPr>
              <a:lnSpc>
                <a:spcPts val="2948"/>
              </a:lnSpc>
            </a:pPr>
            <a:r>
              <a:rPr lang="en-US" sz="2106">
                <a:solidFill>
                  <a:srgbClr val="000000"/>
                </a:solidFill>
                <a:latin typeface="Poppins"/>
              </a:rPr>
              <a:t>Analyze the current and historical data which is available publicly and predict future Threats or Cyber Attacks and impact on any firm using web scrapping.</a:t>
            </a:r>
          </a:p>
          <a:p>
            <a:pPr>
              <a:lnSpc>
                <a:spcPts val="2948"/>
              </a:lnSpc>
            </a:pPr>
          </a:p>
          <a:p>
            <a:pPr>
              <a:lnSpc>
                <a:spcPts val="2948"/>
              </a:lnSpc>
            </a:pPr>
            <a:r>
              <a:rPr lang="en-US" sz="2106">
                <a:solidFill>
                  <a:srgbClr val="000000"/>
                </a:solidFill>
                <a:latin typeface="Poppins Bold"/>
              </a:rPr>
              <a:t>Flexible Data Integration:</a:t>
            </a:r>
            <a:r>
              <a:rPr lang="en-US" sz="2106">
                <a:solidFill>
                  <a:srgbClr val="000000"/>
                </a:solidFill>
                <a:latin typeface="Poppins"/>
              </a:rPr>
              <a:t> ThreatMatrix is not bound by rigid data formatting constraints. It seamlessly integrates with multiple data sources, allowing for comprehensive analysis and threat detection.</a:t>
            </a:r>
          </a:p>
          <a:p>
            <a:pPr>
              <a:lnSpc>
                <a:spcPts val="2948"/>
              </a:lnSpc>
            </a:pPr>
            <a:r>
              <a:rPr lang="en-US" sz="2106">
                <a:solidFill>
                  <a:srgbClr val="000000"/>
                </a:solidFill>
                <a:latin typeface="Poppins Bold"/>
              </a:rPr>
              <a:t>Scalable Solution:</a:t>
            </a:r>
            <a:r>
              <a:rPr lang="en-US" sz="2106">
                <a:solidFill>
                  <a:srgbClr val="000000"/>
                </a:solidFill>
                <a:latin typeface="Poppins"/>
              </a:rPr>
              <a:t> Built to scale, ThreatMatrix can handle vast amounts of data, ensuring that it remains effective even as your organization grows.</a:t>
            </a:r>
          </a:p>
          <a:p>
            <a:pPr>
              <a:lnSpc>
                <a:spcPts val="2948"/>
              </a:lnSpc>
            </a:pPr>
            <a:r>
              <a:rPr lang="en-US" sz="2106">
                <a:solidFill>
                  <a:srgbClr val="000000"/>
                </a:solidFill>
                <a:latin typeface="Poppins Bold"/>
              </a:rPr>
              <a:t>Enhanced User Experience:</a:t>
            </a:r>
            <a:r>
              <a:rPr lang="en-US" sz="2106">
                <a:solidFill>
                  <a:srgbClr val="000000"/>
                </a:solidFill>
                <a:latin typeface="Poppins"/>
              </a:rPr>
              <a:t> Our Tableau-powered reporting solution provides a streamlined user experience, allowing users to filter across datasets with ease and gain valuable insights at a glance.</a:t>
            </a:r>
          </a:p>
          <a:p>
            <a:pPr>
              <a:lnSpc>
                <a:spcPts val="2948"/>
              </a:lnSpc>
            </a:pPr>
            <a:r>
              <a:rPr lang="en-US" sz="2106">
                <a:solidFill>
                  <a:srgbClr val="000000"/>
                </a:solidFill>
                <a:latin typeface="Poppins Bold"/>
              </a:rPr>
              <a:t>Forecasting Dashboard:</a:t>
            </a:r>
            <a:r>
              <a:rPr lang="en-US" sz="2106">
                <a:solidFill>
                  <a:srgbClr val="000000"/>
                </a:solidFill>
                <a:latin typeface="Poppins"/>
              </a:rPr>
              <a:t> Gain actionable insights with ThreatMatrix's forecasting dashboard, which accurately predicts cyber threats based on publicly available data. With the right filters in place, users can anticipate potential risks and take proactive measures to mitigate them.</a:t>
            </a:r>
          </a:p>
          <a:p>
            <a:pPr>
              <a:lnSpc>
                <a:spcPts val="2948"/>
              </a:lnSpc>
            </a:pPr>
            <a:r>
              <a:rPr lang="en-US" sz="2106">
                <a:solidFill>
                  <a:srgbClr val="000000"/>
                </a:solidFill>
                <a:latin typeface="Poppins Bold"/>
              </a:rPr>
              <a:t>Mitigation Techniques:</a:t>
            </a:r>
            <a:r>
              <a:rPr lang="en-US" sz="2106">
                <a:solidFill>
                  <a:srgbClr val="000000"/>
                </a:solidFill>
                <a:latin typeface="Poppins"/>
              </a:rPr>
              <a:t> When a known threat is detected, ThreatMatrix goes beyond mere identification by offering mitigation techniques sourced from online resources. This empowers users to respond effectively to cyber threats and fortify their defenses.</a:t>
            </a:r>
          </a:p>
          <a:p>
            <a:pPr>
              <a:lnSpc>
                <a:spcPts val="2948"/>
              </a:lnSpc>
            </a:pPr>
            <a:r>
              <a:rPr lang="en-US" sz="2106">
                <a:solidFill>
                  <a:srgbClr val="000000"/>
                </a:solidFill>
                <a:latin typeface="Poppins Bold"/>
              </a:rPr>
              <a:t>Advanced ML Algorithms:</a:t>
            </a:r>
            <a:r>
              <a:rPr lang="en-US" sz="2106">
                <a:solidFill>
                  <a:srgbClr val="000000"/>
                </a:solidFill>
                <a:latin typeface="Poppins"/>
              </a:rPr>
              <a:t> With Linear Regression and CNN Model, ThreatMatrix leverages machine learning algorithms to learn patterns and relationships in cyber threat data. This enables the platform to make predictions and decisions autonomously, without the need for explicit training for each scenario.</a:t>
            </a:r>
          </a:p>
          <a:p>
            <a:pPr>
              <a:lnSpc>
                <a:spcPts val="2948"/>
              </a:lnSpc>
              <a:spcBef>
                <a:spcPct val="0"/>
              </a:spcBef>
            </a:pPr>
            <a:r>
              <a:rPr lang="en-US" sz="2106">
                <a:solidFill>
                  <a:srgbClr val="000000"/>
                </a:solidFill>
                <a:latin typeface="Poppins Bold"/>
              </a:rPr>
              <a:t>Benefits: </a:t>
            </a:r>
            <a:r>
              <a:rPr lang="en-US" sz="2106">
                <a:solidFill>
                  <a:srgbClr val="000000"/>
                </a:solidFill>
                <a:latin typeface="Poppins"/>
              </a:rPr>
              <a:t>By leveraging ThreatMatrix, businesses can make informed decisions and implement better controls against potential threats and attacks. This proactive approach not only enhances security but also ensures that businesses are future-ready in an increasingly volatile cyber landscape.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045432" y="616719"/>
            <a:ext cx="65449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EXECUTION PLAN</a:t>
            </a:r>
          </a:p>
        </p:txBody>
      </p:sp>
      <p:sp>
        <p:nvSpPr>
          <p:cNvPr name="AutoShape 4" id="4"/>
          <p:cNvSpPr/>
          <p:nvPr/>
        </p:nvSpPr>
        <p:spPr>
          <a:xfrm>
            <a:off x="1045432" y="1464633"/>
            <a:ext cx="2618740" cy="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15003373" y="0"/>
            <a:ext cx="3284627" cy="10287000"/>
            <a:chOff x="0" y="0"/>
            <a:chExt cx="865087" cy="2709333"/>
          </a:xfrm>
        </p:grpSpPr>
        <p:sp>
          <p:nvSpPr>
            <p:cNvPr name="Freeform 6" id="6"/>
            <p:cNvSpPr/>
            <p:nvPr/>
          </p:nvSpPr>
          <p:spPr>
            <a:xfrm flipH="false" flipV="false" rot="0">
              <a:off x="0" y="0"/>
              <a:ext cx="865087" cy="2709333"/>
            </a:xfrm>
            <a:custGeom>
              <a:avLst/>
              <a:gdLst/>
              <a:ahLst/>
              <a:cxnLst/>
              <a:rect r="r" b="b" t="t" l="l"/>
              <a:pathLst>
                <a:path h="2709333" w="865087">
                  <a:moveTo>
                    <a:pt x="0" y="0"/>
                  </a:moveTo>
                  <a:lnTo>
                    <a:pt x="865087" y="0"/>
                  </a:lnTo>
                  <a:lnTo>
                    <a:pt x="865087" y="2709333"/>
                  </a:lnTo>
                  <a:lnTo>
                    <a:pt x="0" y="2709333"/>
                  </a:lnTo>
                  <a:close/>
                </a:path>
              </a:pathLst>
            </a:custGeom>
            <a:solidFill>
              <a:srgbClr val="593C8F"/>
            </a:solidFill>
          </p:spPr>
        </p:sp>
        <p:sp>
          <p:nvSpPr>
            <p:cNvPr name="TextBox 7" id="7"/>
            <p:cNvSpPr txBox="true"/>
            <p:nvPr/>
          </p:nvSpPr>
          <p:spPr>
            <a:xfrm>
              <a:off x="0" y="-47625"/>
              <a:ext cx="865087" cy="275695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045432" y="1531308"/>
            <a:ext cx="13782582" cy="8789731"/>
          </a:xfrm>
          <a:prstGeom prst="rect">
            <a:avLst/>
          </a:prstGeom>
        </p:spPr>
        <p:txBody>
          <a:bodyPr anchor="t" rtlCol="false" tIns="0" lIns="0" bIns="0" rIns="0">
            <a:spAutoFit/>
          </a:bodyPr>
          <a:lstStyle/>
          <a:p>
            <a:pPr marL="377553" indent="-188776" lvl="1">
              <a:lnSpc>
                <a:spcPts val="2448"/>
              </a:lnSpc>
              <a:buFont typeface="Arial"/>
              <a:buChar char="•"/>
            </a:pPr>
            <a:r>
              <a:rPr lang="en-US" sz="1748">
                <a:solidFill>
                  <a:srgbClr val="000000"/>
                </a:solidFill>
                <a:latin typeface="Poppins"/>
              </a:rPr>
              <a:t>Pr</a:t>
            </a:r>
            <a:r>
              <a:rPr lang="en-US" sz="1748">
                <a:solidFill>
                  <a:srgbClr val="000000"/>
                </a:solidFill>
                <a:latin typeface="Poppins"/>
              </a:rPr>
              <a:t>oject Scope and Requirements Gathering:</a:t>
            </a:r>
          </a:p>
          <a:p>
            <a:pPr marL="755105" indent="-251702" lvl="2">
              <a:lnSpc>
                <a:spcPts val="2448"/>
              </a:lnSpc>
              <a:buFont typeface="Arial"/>
              <a:buChar char="⚬"/>
            </a:pPr>
            <a:r>
              <a:rPr lang="en-US" sz="1748">
                <a:solidFill>
                  <a:srgbClr val="000000"/>
                </a:solidFill>
                <a:latin typeface="Poppins"/>
              </a:rPr>
              <a:t>Define the scope of the project, including specific objectives, deliverables, and timelines.</a:t>
            </a:r>
          </a:p>
          <a:p>
            <a:pPr marL="755105" indent="-251702" lvl="2">
              <a:lnSpc>
                <a:spcPts val="2448"/>
              </a:lnSpc>
              <a:buFont typeface="Arial"/>
              <a:buChar char="⚬"/>
            </a:pPr>
            <a:r>
              <a:rPr lang="en-US" sz="1748">
                <a:solidFill>
                  <a:srgbClr val="000000"/>
                </a:solidFill>
                <a:latin typeface="Poppins"/>
              </a:rPr>
              <a:t>Gather requirements from stakeholders regarding the functionalities and features of the cyber threat detection dashboard.</a:t>
            </a:r>
          </a:p>
          <a:p>
            <a:pPr marL="377553" indent="-188776" lvl="1">
              <a:lnSpc>
                <a:spcPts val="2448"/>
              </a:lnSpc>
              <a:buFont typeface="Arial"/>
              <a:buChar char="•"/>
            </a:pPr>
            <a:r>
              <a:rPr lang="en-US" sz="1748">
                <a:solidFill>
                  <a:srgbClr val="000000"/>
                </a:solidFill>
                <a:latin typeface="Poppins"/>
              </a:rPr>
              <a:t>Data Collection and Preprocessing:</a:t>
            </a:r>
          </a:p>
          <a:p>
            <a:pPr marL="755105" indent="-251702" lvl="2">
              <a:lnSpc>
                <a:spcPts val="2448"/>
              </a:lnSpc>
              <a:buFont typeface="Arial"/>
              <a:buChar char="⚬"/>
            </a:pPr>
            <a:r>
              <a:rPr lang="en-US" sz="1748">
                <a:solidFill>
                  <a:srgbClr val="000000"/>
                </a:solidFill>
                <a:latin typeface="Poppins"/>
              </a:rPr>
              <a:t>Identify and collect relevant data sources, including historical cyber attack data, open-source threat intelligence feeds, and contextual information such as holidays and public events.</a:t>
            </a:r>
          </a:p>
          <a:p>
            <a:pPr marL="755105" indent="-251702" lvl="2">
              <a:lnSpc>
                <a:spcPts val="2448"/>
              </a:lnSpc>
              <a:buFont typeface="Arial"/>
              <a:buChar char="⚬"/>
            </a:pPr>
            <a:r>
              <a:rPr lang="en-US" sz="1748">
                <a:solidFill>
                  <a:srgbClr val="000000"/>
                </a:solidFill>
                <a:latin typeface="Poppins"/>
              </a:rPr>
              <a:t>Preprocess the collected data to clean, normalize, and transform it into a suitable format for analysis. This may involve data cleaning, feature engineering, and merging multiple data sources.</a:t>
            </a:r>
          </a:p>
          <a:p>
            <a:pPr marL="377553" indent="-188776" lvl="1">
              <a:lnSpc>
                <a:spcPts val="2448"/>
              </a:lnSpc>
              <a:buFont typeface="Arial"/>
              <a:buChar char="•"/>
            </a:pPr>
            <a:r>
              <a:rPr lang="en-US" sz="1748">
                <a:solidFill>
                  <a:srgbClr val="000000"/>
                </a:solidFill>
                <a:latin typeface="Poppins"/>
              </a:rPr>
              <a:t>Clustering Analysis:</a:t>
            </a:r>
          </a:p>
          <a:p>
            <a:pPr marL="755105" indent="-251702" lvl="2">
              <a:lnSpc>
                <a:spcPts val="2448"/>
              </a:lnSpc>
              <a:buFont typeface="Arial"/>
              <a:buChar char="⚬"/>
            </a:pPr>
            <a:r>
              <a:rPr lang="en-US" sz="1748">
                <a:solidFill>
                  <a:srgbClr val="000000"/>
                </a:solidFill>
                <a:latin typeface="Poppins"/>
              </a:rPr>
              <a:t>Utilize Python libraries such as Pandas, NumPy, and scikit-learn to perform clustering analysis on the preprocessed data.</a:t>
            </a:r>
          </a:p>
          <a:p>
            <a:pPr marL="755105" indent="-251702" lvl="2">
              <a:lnSpc>
                <a:spcPts val="2448"/>
              </a:lnSpc>
              <a:buFont typeface="Arial"/>
              <a:buChar char="⚬"/>
            </a:pPr>
            <a:r>
              <a:rPr lang="en-US" sz="1748">
                <a:solidFill>
                  <a:srgbClr val="000000"/>
                </a:solidFill>
                <a:latin typeface="Poppins"/>
              </a:rPr>
              <a:t>Apply clustering algorithms such as K-means or hierarchical clustering to identify patterns and similarities among past cyber attacks.</a:t>
            </a:r>
          </a:p>
          <a:p>
            <a:pPr marL="377553" indent="-188776" lvl="1">
              <a:lnSpc>
                <a:spcPts val="2448"/>
              </a:lnSpc>
              <a:buFont typeface="Arial"/>
              <a:buChar char="•"/>
            </a:pPr>
            <a:r>
              <a:rPr lang="en-US" sz="1748">
                <a:solidFill>
                  <a:srgbClr val="000000"/>
                </a:solidFill>
                <a:latin typeface="Poppins"/>
              </a:rPr>
              <a:t>Tableau Visualization:</a:t>
            </a:r>
          </a:p>
          <a:p>
            <a:pPr marL="755105" indent="-251702" lvl="2">
              <a:lnSpc>
                <a:spcPts val="2448"/>
              </a:lnSpc>
              <a:buFont typeface="Arial"/>
              <a:buChar char="⚬"/>
            </a:pPr>
            <a:r>
              <a:rPr lang="en-US" sz="1748">
                <a:solidFill>
                  <a:srgbClr val="000000"/>
                </a:solidFill>
                <a:latin typeface="Poppins"/>
              </a:rPr>
              <a:t>Export the preprocessed data to CSV files for visualization in Tableau.</a:t>
            </a:r>
          </a:p>
          <a:p>
            <a:pPr marL="755105" indent="-251702" lvl="2">
              <a:lnSpc>
                <a:spcPts val="2448"/>
              </a:lnSpc>
              <a:buFont typeface="Arial"/>
              <a:buChar char="⚬"/>
            </a:pPr>
            <a:r>
              <a:rPr lang="en-US" sz="1748">
                <a:solidFill>
                  <a:srgbClr val="000000"/>
                </a:solidFill>
                <a:latin typeface="Poppins"/>
              </a:rPr>
              <a:t>Develop interactive dashboards using Tableau Desktop, incorporating visualizations such as bar charts, line graphs, and scatter plots to represent clustering results, trends, and correlations.</a:t>
            </a:r>
          </a:p>
          <a:p>
            <a:pPr marL="755105" indent="-251702" lvl="2">
              <a:lnSpc>
                <a:spcPts val="2448"/>
              </a:lnSpc>
              <a:buFont typeface="Arial"/>
              <a:buChar char="⚬"/>
            </a:pPr>
            <a:r>
              <a:rPr lang="en-US" sz="1748">
                <a:solidFill>
                  <a:srgbClr val="000000"/>
                </a:solidFill>
                <a:latin typeface="Poppins"/>
              </a:rPr>
              <a:t>Customize the dashboard layout and design using HTML and CSS to enhance user experience and aesthetic appeal.</a:t>
            </a:r>
          </a:p>
          <a:p>
            <a:pPr marL="377553" indent="-188776" lvl="1">
              <a:lnSpc>
                <a:spcPts val="2448"/>
              </a:lnSpc>
              <a:buFont typeface="Arial"/>
              <a:buChar char="•"/>
            </a:pPr>
            <a:r>
              <a:rPr lang="en-US" sz="1748">
                <a:solidFill>
                  <a:srgbClr val="000000"/>
                </a:solidFill>
                <a:latin typeface="Poppins"/>
              </a:rPr>
              <a:t>Heat Map Generation:</a:t>
            </a:r>
          </a:p>
          <a:p>
            <a:pPr marL="755105" indent="-251702" lvl="2">
              <a:lnSpc>
                <a:spcPts val="2448"/>
              </a:lnSpc>
              <a:buFont typeface="Arial"/>
              <a:buChar char="⚬"/>
            </a:pPr>
            <a:r>
              <a:rPr lang="en-US" sz="1748">
                <a:solidFill>
                  <a:srgbClr val="000000"/>
                </a:solidFill>
                <a:latin typeface="Poppins"/>
              </a:rPr>
              <a:t>Utilize Python libraries such as Matplotlib or Seaborn to generate heat maps based on geographical distribution of cyber attacks.</a:t>
            </a:r>
          </a:p>
          <a:p>
            <a:pPr marL="755105" indent="-251702" lvl="2">
              <a:lnSpc>
                <a:spcPts val="2448"/>
              </a:lnSpc>
              <a:buFont typeface="Arial"/>
              <a:buChar char="⚬"/>
            </a:pPr>
            <a:r>
              <a:rPr lang="en-US" sz="1748">
                <a:solidFill>
                  <a:srgbClr val="000000"/>
                </a:solidFill>
                <a:latin typeface="Poppins"/>
              </a:rPr>
              <a:t>Integrate heat maps into the Tableau dashboard to provide visual representation of regional risk levels and hotspots.</a:t>
            </a:r>
          </a:p>
          <a:p>
            <a:pPr marL="377553" indent="-188776" lvl="1">
              <a:lnSpc>
                <a:spcPts val="2448"/>
              </a:lnSpc>
              <a:buFont typeface="Arial"/>
              <a:buChar char="•"/>
            </a:pPr>
            <a:r>
              <a:rPr lang="en-US" sz="1748">
                <a:solidFill>
                  <a:srgbClr val="000000"/>
                </a:solidFill>
                <a:latin typeface="Poppins"/>
              </a:rPr>
              <a:t>HTML and CSS Integration:</a:t>
            </a:r>
          </a:p>
          <a:p>
            <a:pPr marL="755105" indent="-251702" lvl="2">
              <a:lnSpc>
                <a:spcPts val="2448"/>
              </a:lnSpc>
              <a:buFont typeface="Arial"/>
              <a:buChar char="⚬"/>
            </a:pPr>
            <a:r>
              <a:rPr lang="en-US" sz="1748">
                <a:solidFill>
                  <a:srgbClr val="000000"/>
                </a:solidFill>
                <a:latin typeface="Poppins"/>
              </a:rPr>
              <a:t>Develop HTML templates for the dashboard layout, incorporating placeholders for Tableau visualizations and interactive elements.</a:t>
            </a:r>
          </a:p>
          <a:p>
            <a:pPr marL="755105" indent="-251702" lvl="2">
              <a:lnSpc>
                <a:spcPts val="2448"/>
              </a:lnSpc>
              <a:buFont typeface="Arial"/>
              <a:buChar char="⚬"/>
            </a:pPr>
            <a:r>
              <a:rPr lang="en-US" sz="1748">
                <a:solidFill>
                  <a:srgbClr val="000000"/>
                </a:solidFill>
                <a:latin typeface="Poppins"/>
              </a:rPr>
              <a:t>In addition to clustering algorithms and Tableau visualization, ThreatMatrix Analytics incorporates linear regression and Convolutional Neural Network (CNN) models to further enhance its predictive capabilities.</a:t>
            </a:r>
          </a:p>
          <a:p>
            <a:pPr>
              <a:lnSpc>
                <a:spcPts val="2448"/>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AutoShape 3" id="3"/>
          <p:cNvSpPr/>
          <p:nvPr/>
        </p:nvSpPr>
        <p:spPr>
          <a:xfrm flipV="true">
            <a:off x="7209012" y="1962475"/>
            <a:ext cx="3869977" cy="39904"/>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4676557" y="7950353"/>
            <a:ext cx="8934886" cy="1307947"/>
            <a:chOff x="0" y="0"/>
            <a:chExt cx="2353221" cy="344480"/>
          </a:xfrm>
        </p:grpSpPr>
        <p:sp>
          <p:nvSpPr>
            <p:cNvPr name="Freeform 5" id="5"/>
            <p:cNvSpPr/>
            <p:nvPr/>
          </p:nvSpPr>
          <p:spPr>
            <a:xfrm flipH="false" flipV="false" rot="0">
              <a:off x="0" y="0"/>
              <a:ext cx="2353221" cy="344480"/>
            </a:xfrm>
            <a:custGeom>
              <a:avLst/>
              <a:gdLst/>
              <a:ahLst/>
              <a:cxnLst/>
              <a:rect r="r" b="b" t="t" l="l"/>
              <a:pathLst>
                <a:path h="344480" w="2353221">
                  <a:moveTo>
                    <a:pt x="44191" y="0"/>
                  </a:moveTo>
                  <a:lnTo>
                    <a:pt x="2309030" y="0"/>
                  </a:lnTo>
                  <a:cubicBezTo>
                    <a:pt x="2333436" y="0"/>
                    <a:pt x="2353221" y="19785"/>
                    <a:pt x="2353221" y="44191"/>
                  </a:cubicBezTo>
                  <a:lnTo>
                    <a:pt x="2353221" y="300289"/>
                  </a:lnTo>
                  <a:cubicBezTo>
                    <a:pt x="2353221" y="324695"/>
                    <a:pt x="2333436" y="344480"/>
                    <a:pt x="2309030" y="344480"/>
                  </a:cubicBezTo>
                  <a:lnTo>
                    <a:pt x="44191" y="344480"/>
                  </a:lnTo>
                  <a:cubicBezTo>
                    <a:pt x="19785" y="344480"/>
                    <a:pt x="0" y="324695"/>
                    <a:pt x="0" y="300289"/>
                  </a:cubicBezTo>
                  <a:lnTo>
                    <a:pt x="0" y="44191"/>
                  </a:lnTo>
                  <a:cubicBezTo>
                    <a:pt x="0" y="19785"/>
                    <a:pt x="19785" y="0"/>
                    <a:pt x="44191" y="0"/>
                  </a:cubicBezTo>
                  <a:close/>
                </a:path>
              </a:pathLst>
            </a:custGeom>
            <a:solidFill>
              <a:srgbClr val="593C8F"/>
            </a:solidFill>
          </p:spPr>
        </p:sp>
        <p:sp>
          <p:nvSpPr>
            <p:cNvPr name="TextBox 6" id="6"/>
            <p:cNvSpPr txBox="true"/>
            <p:nvPr/>
          </p:nvSpPr>
          <p:spPr>
            <a:xfrm>
              <a:off x="0" y="-47625"/>
              <a:ext cx="2353221" cy="392105"/>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028700" y="3360490"/>
            <a:ext cx="7881840" cy="4250012"/>
          </a:xfrm>
          <a:custGeom>
            <a:avLst/>
            <a:gdLst/>
            <a:ahLst/>
            <a:cxnLst/>
            <a:rect r="r" b="b" t="t" l="l"/>
            <a:pathLst>
              <a:path h="4250012" w="7881840">
                <a:moveTo>
                  <a:pt x="0" y="0"/>
                </a:moveTo>
                <a:lnTo>
                  <a:pt x="7881840" y="0"/>
                </a:lnTo>
                <a:lnTo>
                  <a:pt x="7881840" y="4250012"/>
                </a:lnTo>
                <a:lnTo>
                  <a:pt x="0" y="4250012"/>
                </a:lnTo>
                <a:lnTo>
                  <a:pt x="0" y="0"/>
                </a:lnTo>
                <a:close/>
              </a:path>
            </a:pathLst>
          </a:custGeom>
          <a:blipFill>
            <a:blip r:embed="rId3"/>
            <a:stretch>
              <a:fillRect l="0" t="0" r="0" b="0"/>
            </a:stretch>
          </a:blipFill>
        </p:spPr>
      </p:sp>
      <p:sp>
        <p:nvSpPr>
          <p:cNvPr name="Freeform 8" id="8"/>
          <p:cNvSpPr/>
          <p:nvPr/>
        </p:nvSpPr>
        <p:spPr>
          <a:xfrm flipH="false" flipV="false" rot="0">
            <a:off x="9470571" y="3360490"/>
            <a:ext cx="8347469" cy="4250012"/>
          </a:xfrm>
          <a:custGeom>
            <a:avLst/>
            <a:gdLst/>
            <a:ahLst/>
            <a:cxnLst/>
            <a:rect r="r" b="b" t="t" l="l"/>
            <a:pathLst>
              <a:path h="4250012" w="8347469">
                <a:moveTo>
                  <a:pt x="0" y="0"/>
                </a:moveTo>
                <a:lnTo>
                  <a:pt x="8347469" y="0"/>
                </a:lnTo>
                <a:lnTo>
                  <a:pt x="8347469" y="4250012"/>
                </a:lnTo>
                <a:lnTo>
                  <a:pt x="0" y="4250012"/>
                </a:lnTo>
                <a:lnTo>
                  <a:pt x="0" y="0"/>
                </a:lnTo>
                <a:close/>
              </a:path>
            </a:pathLst>
          </a:custGeom>
          <a:blipFill>
            <a:blip r:embed="rId4"/>
            <a:stretch>
              <a:fillRect l="-3912" t="0" r="0" b="0"/>
            </a:stretch>
          </a:blipFill>
        </p:spPr>
      </p:sp>
      <p:sp>
        <p:nvSpPr>
          <p:cNvPr name="TextBox 9" id="9"/>
          <p:cNvSpPr txBox="true"/>
          <p:nvPr/>
        </p:nvSpPr>
        <p:spPr>
          <a:xfrm rot="0">
            <a:off x="3302909" y="2563619"/>
            <a:ext cx="3102628" cy="406519"/>
          </a:xfrm>
          <a:prstGeom prst="rect">
            <a:avLst/>
          </a:prstGeom>
        </p:spPr>
        <p:txBody>
          <a:bodyPr anchor="t" rtlCol="false" tIns="0" lIns="0" bIns="0" rIns="0">
            <a:spAutoFit/>
          </a:bodyPr>
          <a:lstStyle/>
          <a:p>
            <a:pPr>
              <a:lnSpc>
                <a:spcPts val="3318"/>
              </a:lnSpc>
              <a:spcBef>
                <a:spcPct val="0"/>
              </a:spcBef>
            </a:pPr>
            <a:r>
              <a:rPr lang="en-US" sz="2370">
                <a:solidFill>
                  <a:srgbClr val="593C8F"/>
                </a:solidFill>
                <a:latin typeface="League Spartan"/>
              </a:rPr>
              <a:t>UNIFIED VIEW</a:t>
            </a:r>
          </a:p>
        </p:txBody>
      </p:sp>
      <p:sp>
        <p:nvSpPr>
          <p:cNvPr name="TextBox 10" id="10"/>
          <p:cNvSpPr txBox="true"/>
          <p:nvPr/>
        </p:nvSpPr>
        <p:spPr>
          <a:xfrm rot="0">
            <a:off x="11890124" y="2533516"/>
            <a:ext cx="4197527" cy="825619"/>
          </a:xfrm>
          <a:prstGeom prst="rect">
            <a:avLst/>
          </a:prstGeom>
        </p:spPr>
        <p:txBody>
          <a:bodyPr anchor="t" rtlCol="false" tIns="0" lIns="0" bIns="0" rIns="0">
            <a:spAutoFit/>
          </a:bodyPr>
          <a:lstStyle/>
          <a:p>
            <a:pPr>
              <a:lnSpc>
                <a:spcPts val="3318"/>
              </a:lnSpc>
              <a:spcBef>
                <a:spcPct val="0"/>
              </a:spcBef>
            </a:pPr>
            <a:r>
              <a:rPr lang="en-US" sz="2370">
                <a:solidFill>
                  <a:srgbClr val="593C8F"/>
                </a:solidFill>
                <a:latin typeface="League Spartan"/>
              </a:rPr>
              <a:t>CYBER THREATS INCIDENTS </a:t>
            </a:r>
          </a:p>
        </p:txBody>
      </p:sp>
      <p:sp>
        <p:nvSpPr>
          <p:cNvPr name="TextBox 11" id="11"/>
          <p:cNvSpPr txBox="true"/>
          <p:nvPr/>
        </p:nvSpPr>
        <p:spPr>
          <a:xfrm rot="0">
            <a:off x="6132537" y="1150724"/>
            <a:ext cx="6022926"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rPr>
              <a:t>OVERVIEW</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12232226" y="4919094"/>
            <a:ext cx="5896355" cy="629951"/>
          </a:xfrm>
          <a:prstGeom prst="rect">
            <a:avLst/>
          </a:prstGeom>
        </p:spPr>
        <p:txBody>
          <a:bodyPr anchor="t" rtlCol="false" tIns="0" lIns="0" bIns="0" rIns="0">
            <a:spAutoFit/>
          </a:bodyPr>
          <a:lstStyle/>
          <a:p>
            <a:pPr>
              <a:lnSpc>
                <a:spcPts val="5178"/>
              </a:lnSpc>
              <a:spcBef>
                <a:spcPct val="0"/>
              </a:spcBef>
            </a:pPr>
            <a:r>
              <a:rPr lang="en-US" sz="3698">
                <a:solidFill>
                  <a:srgbClr val="593C8F"/>
                </a:solidFill>
                <a:latin typeface="League Spartan"/>
              </a:rPr>
              <a:t>ANAYTICS DASHBOARD</a:t>
            </a:r>
          </a:p>
        </p:txBody>
      </p:sp>
      <p:sp>
        <p:nvSpPr>
          <p:cNvPr name="AutoShape 4" id="4"/>
          <p:cNvSpPr/>
          <p:nvPr/>
        </p:nvSpPr>
        <p:spPr>
          <a:xfrm flipV="true">
            <a:off x="12232226" y="5726630"/>
            <a:ext cx="3774244" cy="1905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12232226" y="4221553"/>
            <a:ext cx="3255770" cy="605682"/>
          </a:xfrm>
          <a:prstGeom prst="rect">
            <a:avLst/>
          </a:prstGeom>
        </p:spPr>
        <p:txBody>
          <a:bodyPr anchor="t" rtlCol="false" tIns="0" lIns="0" bIns="0" rIns="0">
            <a:spAutoFit/>
          </a:bodyPr>
          <a:lstStyle/>
          <a:p>
            <a:pPr>
              <a:lnSpc>
                <a:spcPts val="4940"/>
              </a:lnSpc>
              <a:spcBef>
                <a:spcPct val="0"/>
              </a:spcBef>
            </a:pPr>
            <a:r>
              <a:rPr lang="en-US" sz="3529">
                <a:solidFill>
                  <a:srgbClr val="000000"/>
                </a:solidFill>
                <a:latin typeface="Lato Bold"/>
              </a:rPr>
              <a:t>INTERACTIVE </a:t>
            </a:r>
          </a:p>
        </p:txBody>
      </p:sp>
      <p:grpSp>
        <p:nvGrpSpPr>
          <p:cNvPr name="Group 6" id="6"/>
          <p:cNvGrpSpPr/>
          <p:nvPr/>
        </p:nvGrpSpPr>
        <p:grpSpPr>
          <a:xfrm rot="0">
            <a:off x="11397716" y="2571750"/>
            <a:ext cx="290233" cy="5143500"/>
            <a:chOff x="0" y="0"/>
            <a:chExt cx="76440" cy="1354667"/>
          </a:xfrm>
        </p:grpSpPr>
        <p:sp>
          <p:nvSpPr>
            <p:cNvPr name="Freeform 7" id="7"/>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8" id="8"/>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pic>
        <p:nvPicPr>
          <p:cNvPr name="Picture 9" id="9"/>
          <p:cNvPicPr>
            <a:picLocks noChangeAspect="true"/>
          </p:cNvPicPr>
          <p:nvPr/>
        </p:nvPicPr>
        <p:blipFill>
          <a:blip r:embed="rId3"/>
          <a:stretch>
            <a:fillRect/>
          </a:stretch>
        </p:blipFill>
        <p:spPr>
          <a:xfrm rot="0">
            <a:off x="-635657" y="-95782"/>
            <a:ext cx="12535034" cy="10295798"/>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028700" y="4184799"/>
            <a:ext cx="16230600" cy="3104136"/>
            <a:chOff x="0" y="0"/>
            <a:chExt cx="4274726" cy="817550"/>
          </a:xfrm>
        </p:grpSpPr>
        <p:sp>
          <p:nvSpPr>
            <p:cNvPr name="Freeform 4" id="4"/>
            <p:cNvSpPr/>
            <p:nvPr/>
          </p:nvSpPr>
          <p:spPr>
            <a:xfrm flipH="false" flipV="false" rot="0">
              <a:off x="0" y="0"/>
              <a:ext cx="4274726" cy="817550"/>
            </a:xfrm>
            <a:custGeom>
              <a:avLst/>
              <a:gdLst/>
              <a:ahLst/>
              <a:cxnLst/>
              <a:rect r="r" b="b" t="t" l="l"/>
              <a:pathLst>
                <a:path h="817550" w="4274726">
                  <a:moveTo>
                    <a:pt x="0" y="0"/>
                  </a:moveTo>
                  <a:lnTo>
                    <a:pt x="4274726" y="0"/>
                  </a:lnTo>
                  <a:lnTo>
                    <a:pt x="4274726" y="817550"/>
                  </a:lnTo>
                  <a:lnTo>
                    <a:pt x="0" y="817550"/>
                  </a:lnTo>
                  <a:close/>
                </a:path>
              </a:pathLst>
            </a:custGeom>
            <a:solidFill>
              <a:srgbClr val="593C8F"/>
            </a:solidFill>
          </p:spPr>
        </p:sp>
        <p:sp>
          <p:nvSpPr>
            <p:cNvPr name="TextBox 5" id="5"/>
            <p:cNvSpPr txBox="true"/>
            <p:nvPr/>
          </p:nvSpPr>
          <p:spPr>
            <a:xfrm>
              <a:off x="0" y="-47625"/>
              <a:ext cx="4274726" cy="86517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700478" y="4414723"/>
            <a:ext cx="3430684" cy="3543211"/>
            <a:chOff x="0" y="0"/>
            <a:chExt cx="6350000" cy="6558280"/>
          </a:xfrm>
        </p:grpSpPr>
        <p:sp>
          <p:nvSpPr>
            <p:cNvPr name="Freeform 7" id="7"/>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5319" t="0" r="-5319" b="0"/>
              </a:stretch>
            </a:blipFill>
          </p:spPr>
        </p:sp>
        <p:sp>
          <p:nvSpPr>
            <p:cNvPr name="Freeform 8" id="8"/>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name="Group 9" id="9"/>
          <p:cNvGrpSpPr>
            <a:grpSpLocks noChangeAspect="true"/>
          </p:cNvGrpSpPr>
          <p:nvPr/>
        </p:nvGrpSpPr>
        <p:grpSpPr>
          <a:xfrm rot="0">
            <a:off x="9622740" y="4462876"/>
            <a:ext cx="3430684" cy="3543211"/>
            <a:chOff x="0" y="0"/>
            <a:chExt cx="6350000" cy="6558280"/>
          </a:xfrm>
        </p:grpSpPr>
        <p:sp>
          <p:nvSpPr>
            <p:cNvPr name="Freeform 10" id="10"/>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1679" t="0" r="-1679" b="0"/>
              </a:stretch>
            </a:blipFill>
          </p:spPr>
        </p:sp>
        <p:sp>
          <p:nvSpPr>
            <p:cNvPr name="Freeform 11" id="11"/>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grpSp>
        <p:nvGrpSpPr>
          <p:cNvPr name="Group 12" id="12"/>
          <p:cNvGrpSpPr>
            <a:grpSpLocks noChangeAspect="true"/>
          </p:cNvGrpSpPr>
          <p:nvPr/>
        </p:nvGrpSpPr>
        <p:grpSpPr>
          <a:xfrm rot="0">
            <a:off x="13662458" y="4462876"/>
            <a:ext cx="3384059" cy="3495057"/>
            <a:chOff x="0" y="0"/>
            <a:chExt cx="6350000" cy="6558280"/>
          </a:xfrm>
        </p:grpSpPr>
        <p:sp>
          <p:nvSpPr>
            <p:cNvPr name="Freeform 13" id="1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5"/>
              <a:stretch>
                <a:fillRect l="0" t="-57432" r="0" b="-57432"/>
              </a:stretch>
            </a:blipFill>
          </p:spPr>
        </p:sp>
        <p:sp>
          <p:nvSpPr>
            <p:cNvPr name="Freeform 14" id="1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sp>
        <p:nvSpPr>
          <p:cNvPr name="TextBox 15" id="15"/>
          <p:cNvSpPr txBox="true"/>
          <p:nvPr/>
        </p:nvSpPr>
        <p:spPr>
          <a:xfrm rot="0">
            <a:off x="5504501" y="1556712"/>
            <a:ext cx="7278998" cy="811751"/>
          </a:xfrm>
          <a:prstGeom prst="rect">
            <a:avLst/>
          </a:prstGeom>
        </p:spPr>
        <p:txBody>
          <a:bodyPr anchor="t" rtlCol="false" tIns="0" lIns="0" bIns="0" rIns="0">
            <a:spAutoFit/>
          </a:bodyPr>
          <a:lstStyle/>
          <a:p>
            <a:pPr algn="ctr">
              <a:lnSpc>
                <a:spcPts val="6693"/>
              </a:lnSpc>
              <a:spcBef>
                <a:spcPct val="0"/>
              </a:spcBef>
            </a:pPr>
            <a:r>
              <a:rPr lang="en-US" sz="4780">
                <a:solidFill>
                  <a:srgbClr val="593C8F"/>
                </a:solidFill>
                <a:latin typeface="League Spartan"/>
              </a:rPr>
              <a:t>ASHFIRE</a:t>
            </a:r>
          </a:p>
        </p:txBody>
      </p:sp>
      <p:sp>
        <p:nvSpPr>
          <p:cNvPr name="AutoShape 16" id="16"/>
          <p:cNvSpPr/>
          <p:nvPr/>
        </p:nvSpPr>
        <p:spPr>
          <a:xfrm flipV="true">
            <a:off x="6631259" y="2368463"/>
            <a:ext cx="5025481" cy="20854"/>
          </a:xfrm>
          <a:prstGeom prst="line">
            <a:avLst/>
          </a:prstGeom>
          <a:ln cap="flat" w="38100">
            <a:solidFill>
              <a:srgbClr val="000000"/>
            </a:solidFill>
            <a:prstDash val="solid"/>
            <a:headEnd type="none" len="sm" w="sm"/>
            <a:tailEnd type="none" len="sm" w="sm"/>
          </a:ln>
        </p:spPr>
      </p:sp>
      <p:grpSp>
        <p:nvGrpSpPr>
          <p:cNvPr name="Group 17" id="17"/>
          <p:cNvGrpSpPr>
            <a:grpSpLocks noChangeAspect="true"/>
          </p:cNvGrpSpPr>
          <p:nvPr/>
        </p:nvGrpSpPr>
        <p:grpSpPr>
          <a:xfrm rot="0">
            <a:off x="5535831" y="4414723"/>
            <a:ext cx="3477309" cy="3591364"/>
            <a:chOff x="0" y="0"/>
            <a:chExt cx="6350000" cy="6558280"/>
          </a:xfrm>
        </p:grpSpPr>
        <p:sp>
          <p:nvSpPr>
            <p:cNvPr name="Freeform 18" id="18"/>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0" t="-13259" r="0" b="-13259"/>
              </a:stretch>
            </a:blipFill>
          </p:spPr>
        </p:sp>
        <p:sp>
          <p:nvSpPr>
            <p:cNvPr name="Freeform 19" id="19"/>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FDE59"/>
            </a:solidFill>
          </p:spPr>
        </p:sp>
      </p:grpSp>
      <p:sp>
        <p:nvSpPr>
          <p:cNvPr name="TextBox 20" id="20"/>
          <p:cNvSpPr txBox="true"/>
          <p:nvPr/>
        </p:nvSpPr>
        <p:spPr>
          <a:xfrm rot="0">
            <a:off x="7333543" y="942975"/>
            <a:ext cx="3620913" cy="692952"/>
          </a:xfrm>
          <a:prstGeom prst="rect">
            <a:avLst/>
          </a:prstGeom>
        </p:spPr>
        <p:txBody>
          <a:bodyPr anchor="t" rtlCol="false" tIns="0" lIns="0" bIns="0" rIns="0">
            <a:spAutoFit/>
          </a:bodyPr>
          <a:lstStyle/>
          <a:p>
            <a:pPr algn="ctr">
              <a:lnSpc>
                <a:spcPts val="5650"/>
              </a:lnSpc>
              <a:spcBef>
                <a:spcPct val="0"/>
              </a:spcBef>
            </a:pPr>
            <a:r>
              <a:rPr lang="en-US" sz="4036">
                <a:solidFill>
                  <a:srgbClr val="000000"/>
                </a:solidFill>
                <a:latin typeface="Lato Bold"/>
              </a:rPr>
              <a:t>OUR TEAM</a:t>
            </a:r>
          </a:p>
        </p:txBody>
      </p:sp>
      <p:sp>
        <p:nvSpPr>
          <p:cNvPr name="TextBox 21" id="21"/>
          <p:cNvSpPr txBox="true"/>
          <p:nvPr/>
        </p:nvSpPr>
        <p:spPr>
          <a:xfrm rot="0">
            <a:off x="4829649" y="2637283"/>
            <a:ext cx="8628701" cy="420312"/>
          </a:xfrm>
          <a:prstGeom prst="rect">
            <a:avLst/>
          </a:prstGeom>
        </p:spPr>
        <p:txBody>
          <a:bodyPr anchor="t" rtlCol="false" tIns="0" lIns="0" bIns="0" rIns="0">
            <a:spAutoFit/>
          </a:bodyPr>
          <a:lstStyle/>
          <a:p>
            <a:pPr algn="ctr">
              <a:lnSpc>
                <a:spcPts val="3279"/>
              </a:lnSpc>
              <a:spcBef>
                <a:spcPct val="0"/>
              </a:spcBef>
            </a:pPr>
            <a:r>
              <a:rPr lang="en-US" sz="2342">
                <a:solidFill>
                  <a:srgbClr val="000000"/>
                </a:solidFill>
                <a:latin typeface="Poppins"/>
              </a:rPr>
              <a:t>Connect with our team Members</a:t>
            </a:r>
            <a:r>
              <a:rPr lang="en-US" sz="2342">
                <a:solidFill>
                  <a:srgbClr val="000000"/>
                </a:solidFill>
                <a:latin typeface="Poppins"/>
              </a:rPr>
              <a:t> </a:t>
            </a:r>
          </a:p>
        </p:txBody>
      </p:sp>
      <p:sp>
        <p:nvSpPr>
          <p:cNvPr name="TextBox 22" id="22"/>
          <p:cNvSpPr txBox="true"/>
          <p:nvPr/>
        </p:nvSpPr>
        <p:spPr>
          <a:xfrm rot="0">
            <a:off x="2029933" y="8106092"/>
            <a:ext cx="2771775"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Pawan kumar</a:t>
            </a:r>
          </a:p>
          <a:p>
            <a:pPr algn="ctr">
              <a:lnSpc>
                <a:spcPts val="4759"/>
              </a:lnSpc>
            </a:pPr>
            <a:r>
              <a:rPr lang="en-US" sz="3399">
                <a:solidFill>
                  <a:srgbClr val="000000"/>
                </a:solidFill>
                <a:latin typeface="Canva Sans"/>
              </a:rPr>
              <a:t>(Team Lead)</a:t>
            </a:r>
          </a:p>
        </p:txBody>
      </p:sp>
      <p:sp>
        <p:nvSpPr>
          <p:cNvPr name="TextBox 23" id="23"/>
          <p:cNvSpPr txBox="true"/>
          <p:nvPr/>
        </p:nvSpPr>
        <p:spPr>
          <a:xfrm rot="0">
            <a:off x="5535831" y="8106092"/>
            <a:ext cx="347730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Sathvik kuna</a:t>
            </a:r>
          </a:p>
        </p:txBody>
      </p:sp>
      <p:sp>
        <p:nvSpPr>
          <p:cNvPr name="TextBox 24" id="24"/>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25" id="25"/>
          <p:cNvSpPr txBox="true"/>
          <p:nvPr/>
        </p:nvSpPr>
        <p:spPr>
          <a:xfrm rot="0">
            <a:off x="9523495" y="8106092"/>
            <a:ext cx="362917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Shashank Tumula</a:t>
            </a:r>
          </a:p>
        </p:txBody>
      </p:sp>
      <p:sp>
        <p:nvSpPr>
          <p:cNvPr name="TextBox 26" id="26"/>
          <p:cNvSpPr txBox="true"/>
          <p:nvPr/>
        </p:nvSpPr>
        <p:spPr>
          <a:xfrm rot="0">
            <a:off x="13667018" y="8106092"/>
            <a:ext cx="362917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Vanshika Gupta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grpSp>
        <p:nvGrpSpPr>
          <p:cNvPr name="Group 3" id="3"/>
          <p:cNvGrpSpPr/>
          <p:nvPr/>
        </p:nvGrpSpPr>
        <p:grpSpPr>
          <a:xfrm rot="0">
            <a:off x="0" y="5143500"/>
            <a:ext cx="18288000" cy="5143500"/>
            <a:chOff x="0" y="0"/>
            <a:chExt cx="4816593" cy="1354667"/>
          </a:xfrm>
        </p:grpSpPr>
        <p:sp>
          <p:nvSpPr>
            <p:cNvPr name="Freeform 4" id="4"/>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FFFFFF">
                <a:alpha val="90980"/>
              </a:srgbClr>
            </a:solidFill>
          </p:spPr>
        </p:sp>
        <p:sp>
          <p:nvSpPr>
            <p:cNvPr name="TextBox 5" id="5"/>
            <p:cNvSpPr txBox="true"/>
            <p:nvPr/>
          </p:nvSpPr>
          <p:spPr>
            <a:xfrm>
              <a:off x="0" y="-47625"/>
              <a:ext cx="4816593" cy="140229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72171" y="5641711"/>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rPr>
              <a:t>THANK YOU</a:t>
            </a:r>
          </a:p>
        </p:txBody>
      </p:sp>
      <p:sp>
        <p:nvSpPr>
          <p:cNvPr name="AutoShape 7" id="7"/>
          <p:cNvSpPr/>
          <p:nvPr/>
        </p:nvSpPr>
        <p:spPr>
          <a:xfrm>
            <a:off x="5897880" y="6921616"/>
            <a:ext cx="6492240" cy="0"/>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3133179" y="9058592"/>
            <a:ext cx="707821" cy="707821"/>
          </a:xfrm>
          <a:custGeom>
            <a:avLst/>
            <a:gdLst/>
            <a:ahLst/>
            <a:cxnLst/>
            <a:rect r="r" b="b" t="t" l="l"/>
            <a:pathLst>
              <a:path h="707821" w="707821">
                <a:moveTo>
                  <a:pt x="0" y="0"/>
                </a:moveTo>
                <a:lnTo>
                  <a:pt x="707821" y="0"/>
                </a:lnTo>
                <a:lnTo>
                  <a:pt x="707821" y="707821"/>
                </a:lnTo>
                <a:lnTo>
                  <a:pt x="0" y="707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841000" y="8991917"/>
            <a:ext cx="11476550" cy="580390"/>
          </a:xfrm>
          <a:prstGeom prst="rect">
            <a:avLst/>
          </a:prstGeom>
        </p:spPr>
        <p:txBody>
          <a:bodyPr anchor="t" rtlCol="false" tIns="0" lIns="0" bIns="0" rIns="0">
            <a:spAutoFit/>
          </a:bodyPr>
          <a:lstStyle/>
          <a:p>
            <a:pPr algn="ctr">
              <a:lnSpc>
                <a:spcPts val="4759"/>
              </a:lnSpc>
            </a:pPr>
            <a:r>
              <a:rPr lang="en-US" sz="3399">
                <a:solidFill>
                  <a:srgbClr val="593C8F"/>
                </a:solidFill>
                <a:latin typeface="Canva Sans"/>
              </a:rPr>
              <a:t>https://github.com/pawan-cpu/ThreatMatrix-Analytics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DAF_wKkawFE</dc:identifier>
  <dcterms:modified xsi:type="dcterms:W3CDTF">2011-08-01T06:04:30Z</dcterms:modified>
  <cp:revision>1</cp:revision>
  <dc:title>ThreatMatrix Analytics</dc:title>
</cp:coreProperties>
</file>